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99FF33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24" autoAdjust="0"/>
  </p:normalViewPr>
  <p:slideViewPr>
    <p:cSldViewPr>
      <p:cViewPr varScale="1">
        <p:scale>
          <a:sx n="55" d="100"/>
          <a:sy n="55" d="100"/>
        </p:scale>
        <p:origin x="-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B492D-B470-41A1-B653-F2BDD02F7269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4DA5-C6F9-4CE1-800D-CFDF7B497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6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descion</a:t>
            </a:r>
            <a:r>
              <a:rPr lang="en-US" baseline="0" dirty="0" smtClean="0"/>
              <a:t> makers one day and you will sit in meetings trying to decide on something , so that is why </a:t>
            </a:r>
            <a:r>
              <a:rPr lang="en-US" baseline="0" dirty="0" err="1" smtClean="0"/>
              <a:t>ia</a:t>
            </a:r>
            <a:r>
              <a:rPr lang="en-US" baseline="0" dirty="0" smtClean="0"/>
              <a:t> m giving  you a hint about a </a:t>
            </a:r>
            <a:r>
              <a:rPr lang="en-US" baseline="0" dirty="0" err="1" smtClean="0"/>
              <a:t>thinknig</a:t>
            </a:r>
            <a:r>
              <a:rPr lang="en-US" baseline="0" dirty="0" smtClean="0"/>
              <a:t> frame 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24DA5-C6F9-4CE1-800D-CFDF7B497FF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3175" cap="rnd" cmpd="sng" algn="ctr">
            <a:solidFill>
              <a:srgbClr xmlns:mc="http://schemas.openxmlformats.org/markup-compatibility/2006" xmlns:a14="http://schemas.microsoft.com/office/drawing/2010/main" val="C0C0C0" mc:Ignorable=""/>
            </a:solidFill>
            <a:prstDash val="solid"/>
          </a:ln>
          <a:effectLst>
            <a:outerShdw blurRad="63500" dist="38500" dir="7500000" sx="98500" sy="100080" kx="100000" algn="tl" rotWithShape="0">
              <a:srgbClr xmlns:mc="http://schemas.openxmlformats.org/markup-compatibility/2006" xmlns:a14="http://schemas.microsoft.com/office/drawing/2010/main" val="000000" mc:Ignorable="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2700" cap="flat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bevel/>
          </a:ln>
          <a:effectLst>
            <a:outerShdw blurRad="19685" dist="6350" dir="12900000" algn="tl" rotWithShape="0">
              <a:srgbClr xmlns:mc="http://schemas.openxmlformats.org/markup-compatibility/2006" xmlns:a14="http://schemas.microsoft.com/office/drawing/2010/main" val="000000" mc:Ignorable="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xmlns:mc="http://schemas.openxmlformats.org/markup-compatibility/2006" xmlns:a14="http://schemas.microsoft.com/office/drawing/2010/main" val="C0C0C0" mc:Ignorable="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509936-8967-4C6A-885A-19059E9E5FF1}" type="datetimeFigureOut">
              <a:rPr lang="en-US" smtClean="0"/>
              <a:t>04/9/2010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3A46C6-9993-4DE0-B446-7F61275C1A1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rim.nashaat@bibalex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Karim.nashaat@bibalex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25146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Freestyle Script" pitchFamily="66" charset="0"/>
              </a:rPr>
              <a:t>Think about Thinking</a:t>
            </a:r>
            <a:endParaRPr lang="en-US" sz="11500" dirty="0">
              <a:latin typeface="Freestyle Script" pitchFamily="66" charset="0"/>
            </a:endParaRPr>
          </a:p>
        </p:txBody>
      </p:sp>
      <p:pic>
        <p:nvPicPr>
          <p:cNvPr id="5" name="Picture 4" descr="In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5039" y="1682241"/>
            <a:ext cx="3107961" cy="2127759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029200"/>
            <a:ext cx="670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Eng. </a:t>
            </a:r>
            <a:r>
              <a:rPr lang="en-US" sz="2800" dirty="0" err="1" smtClean="0"/>
              <a:t>Karim</a:t>
            </a:r>
            <a:r>
              <a:rPr lang="en-US" sz="2800" dirty="0" smtClean="0"/>
              <a:t> </a:t>
            </a:r>
            <a:r>
              <a:rPr lang="en-US" sz="2800" dirty="0" err="1" smtClean="0"/>
              <a:t>Nashaat</a:t>
            </a:r>
            <a:endParaRPr lang="en-US" sz="2800" dirty="0" smtClean="0"/>
          </a:p>
          <a:p>
            <a:r>
              <a:rPr lang="en-US" sz="2800" dirty="0" smtClean="0"/>
              <a:t>Bibliotheca Alexandrina</a:t>
            </a:r>
          </a:p>
          <a:p>
            <a:r>
              <a:rPr lang="en-US" sz="2800" dirty="0" smtClean="0"/>
              <a:t>Center for Special Studies and Programs</a:t>
            </a:r>
          </a:p>
          <a:p>
            <a:r>
              <a:rPr lang="en-US" sz="2800" dirty="0" smtClean="0">
                <a:hlinkClick r:id="rId4"/>
              </a:rPr>
              <a:t>Karim.nashaat@bibalex.org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2752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Freestyle Script" pitchFamily="66" charset="0"/>
              </a:rPr>
              <a:t>Green Hat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971800"/>
            <a:ext cx="7854696" cy="1752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5000" dirty="0" smtClean="0">
                <a:solidFill>
                  <a:srgbClr xmlns:mc="http://schemas.openxmlformats.org/markup-compatibility/2006" xmlns:a14="http://schemas.microsoft.com/office/drawing/2010/main" val="99FF33" mc:Ignorable=""/>
                </a:solidFill>
                <a:latin typeface="Comic Sans MS" pitchFamily="66" charset="0"/>
                <a:cs typeface="Times New Roman" pitchFamily="18" charset="0"/>
              </a:rPr>
              <a:t>Creative </a:t>
            </a:r>
          </a:p>
          <a:p>
            <a:pPr algn="l">
              <a:buFont typeface="Arial" pitchFamily="34" charset="0"/>
              <a:buChar char="•"/>
            </a:pPr>
            <a:r>
              <a:rPr lang="en-US" sz="5000" dirty="0" smtClean="0">
                <a:solidFill>
                  <a:srgbClr xmlns:mc="http://schemas.openxmlformats.org/markup-compatibility/2006" xmlns:a14="http://schemas.microsoft.com/office/drawing/2010/main" val="99FF33" mc:Ignorable=""/>
                </a:solidFill>
                <a:latin typeface="Comic Sans MS" pitchFamily="66" charset="0"/>
                <a:cs typeface="Times New Roman" pitchFamily="18" charset="0"/>
              </a:rPr>
              <a:t>Different</a:t>
            </a:r>
          </a:p>
          <a:p>
            <a:pPr algn="l">
              <a:buFont typeface="Arial" pitchFamily="34" charset="0"/>
              <a:buChar char="•"/>
            </a:pPr>
            <a:r>
              <a:rPr lang="en-US" sz="5000" dirty="0" smtClean="0">
                <a:solidFill>
                  <a:srgbClr xmlns:mc="http://schemas.openxmlformats.org/markup-compatibility/2006" xmlns:a14="http://schemas.microsoft.com/office/drawing/2010/main" val="99FF33" mc:Ignorable=""/>
                </a:solidFill>
                <a:latin typeface="Comic Sans MS" pitchFamily="66" charset="0"/>
                <a:cs typeface="Times New Roman" pitchFamily="18" charset="0"/>
              </a:rPr>
              <a:t>New alternatives</a:t>
            </a:r>
          </a:p>
          <a:p>
            <a:pPr algn="l">
              <a:buFont typeface="Arial" pitchFamily="34" charset="0"/>
              <a:buChar char="•"/>
            </a:pPr>
            <a:r>
              <a:rPr lang="en-US" sz="5000" dirty="0" smtClean="0">
                <a:solidFill>
                  <a:srgbClr xmlns:mc="http://schemas.openxmlformats.org/markup-compatibility/2006" xmlns:a14="http://schemas.microsoft.com/office/drawing/2010/main" val="99FF33" mc:Ignorable=""/>
                </a:solidFill>
                <a:latin typeface="Comic Sans MS" pitchFamily="66" charset="0"/>
                <a:cs typeface="Times New Roman" pitchFamily="18" charset="0"/>
              </a:rPr>
              <a:t>possibilities</a:t>
            </a:r>
          </a:p>
        </p:txBody>
      </p:sp>
      <p:pic>
        <p:nvPicPr>
          <p:cNvPr id="6" name="Picture 5" descr="creativit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86508"/>
            <a:ext cx="1981200" cy="2461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re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52400" y="704781"/>
            <a:ext cx="1962219" cy="196221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8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Freestyle Script" pitchFamily="66" charset="0"/>
              </a:rPr>
              <a:t>Blue Hat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7226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50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Decision</a:t>
            </a:r>
          </a:p>
          <a:p>
            <a:pPr algn="l">
              <a:buFont typeface="Arial" pitchFamily="34" charset="0"/>
              <a:buChar char="•"/>
            </a:pPr>
            <a:r>
              <a:rPr lang="en-US" sz="50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Outcomes </a:t>
            </a:r>
          </a:p>
          <a:p>
            <a:pPr algn="l">
              <a:buFont typeface="Arial" pitchFamily="34" charset="0"/>
              <a:buChar char="•"/>
            </a:pPr>
            <a:r>
              <a:rPr lang="en-US" sz="50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Coming Agenda</a:t>
            </a:r>
          </a:p>
          <a:p>
            <a:endParaRPr lang="en-US" dirty="0"/>
          </a:p>
        </p:txBody>
      </p:sp>
      <p:pic>
        <p:nvPicPr>
          <p:cNvPr id="6" name="Picture 5" descr="blue ha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1000" y="914400"/>
            <a:ext cx="16764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ecisi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975" y="770572"/>
            <a:ext cx="1800225" cy="1820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overview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971800"/>
            <a:ext cx="3285370" cy="326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6705600" cy="14478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Freestyle Script" pitchFamily="66" charset="0"/>
              </a:rPr>
              <a:t>Conclusion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4086664"/>
            <a:ext cx="4349496" cy="139973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SUBJECT</a:t>
            </a:r>
            <a:endParaRPr lang="en-US" sz="4000" dirty="0"/>
          </a:p>
        </p:txBody>
      </p:sp>
      <p:sp>
        <p:nvSpPr>
          <p:cNvPr id="7" name="Up Arrow 6"/>
          <p:cNvSpPr/>
          <p:nvPr/>
        </p:nvSpPr>
        <p:spPr>
          <a:xfrm>
            <a:off x="2057400" y="2895600"/>
            <a:ext cx="685800" cy="1676400"/>
          </a:xfrm>
          <a:prstGeom prst="upArrow">
            <a:avLst/>
          </a:prstGeom>
          <a:solidFill>
            <a:schemeClr val="tx1"/>
          </a:solidFill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057400" y="4572000"/>
            <a:ext cx="685800" cy="1676400"/>
          </a:xfrm>
          <a:prstGeom prst="upArrow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962400" y="2057400"/>
            <a:ext cx="685800" cy="1676400"/>
          </a:xfrm>
          <a:prstGeom prst="up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038600" y="5181600"/>
            <a:ext cx="685800" cy="1676400"/>
          </a:xfrm>
          <a:prstGeom prst="upArrow">
            <a:avLst/>
          </a:prstGeom>
          <a:solidFill>
            <a:schemeClr val="bg1"/>
          </a:solidFill>
          <a:scene3d>
            <a:camera prst="orthographicFront">
              <a:rot lat="0" lon="0" rev="215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248400" y="2590800"/>
            <a:ext cx="685800" cy="1676400"/>
          </a:xfrm>
          <a:prstGeom prst="upArrow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6172200" y="4419600"/>
            <a:ext cx="685800" cy="1676400"/>
          </a:xfrm>
          <a:prstGeom prst="upArrow">
            <a:avLst/>
          </a:prstGeom>
          <a:solidFill>
            <a:srgbClr xmlns:mc="http://schemas.openxmlformats.org/markup-compatibility/2006" xmlns:a14="http://schemas.microsoft.com/office/drawing/2010/main" val="92D050" mc:Ignorable=""/>
          </a:solidFill>
          <a:scene3d>
            <a:camera prst="orthographicFront">
              <a:rot lat="0" lon="0" rev="4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1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7854696" cy="1752600"/>
          </a:xfrm>
        </p:spPr>
        <p:txBody>
          <a:bodyPr>
            <a:noAutofit/>
          </a:bodyPr>
          <a:lstStyle/>
          <a:p>
            <a:endParaRPr lang="en-US" sz="3200" dirty="0" smtClean="0">
              <a:latin typeface="Comic Sans MS" pitchFamily="66" charset="0"/>
            </a:endParaRPr>
          </a:p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Eng.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Nashaat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Bibliotheca Alexandrina</a:t>
            </a:r>
          </a:p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Center for Special Studies and Programs</a:t>
            </a:r>
          </a:p>
          <a:p>
            <a:pPr algn="l"/>
            <a:r>
              <a:rPr lang="en-US" sz="3200" dirty="0" smtClean="0">
                <a:latin typeface="Comic Sans MS" pitchFamily="66" charset="0"/>
                <a:hlinkClick r:id="rId2"/>
              </a:rPr>
              <a:t>Karim.nashaat@bibalex.org</a:t>
            </a:r>
            <a:r>
              <a:rPr lang="en-US" sz="3200" dirty="0" smtClean="0">
                <a:latin typeface="Comic Sans MS" pitchFamily="66" charset="0"/>
              </a:rPr>
              <a:t>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6" name="Picture 5" descr="Thank 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914400"/>
            <a:ext cx="4603750" cy="30480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ince 2010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251" y="533400"/>
            <a:ext cx="3795403" cy="6324600"/>
          </a:xfrm>
          <a:prstGeom prst="rect">
            <a:avLst/>
          </a:prstGeom>
          <a:ln w="127000" cap="sq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</a:ln>
          <a:effectLst>
            <a:outerShdw blurRad="57150" dist="50800" dir="27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>
              <a:rot lat="0" lon="0" rev="204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414338"/>
            <a:ext cx="42576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4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>
                <a:latin typeface="Freestyle Script" pitchFamily="66" charset="0"/>
              </a:rPr>
              <a:t>Thinking  300 BC</a:t>
            </a:r>
            <a:endParaRPr lang="en-US" sz="11500" dirty="0">
              <a:latin typeface="Freestyle Scrip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dirty="0" smtClean="0"/>
              <a:t>Socrates</a:t>
            </a:r>
          </a:p>
          <a:p>
            <a:pPr algn="ctr">
              <a:buFont typeface="Arial" pitchFamily="34" charset="0"/>
              <a:buChar char="•"/>
            </a:pPr>
            <a:r>
              <a:rPr lang="en-US" sz="5400" dirty="0" smtClean="0"/>
              <a:t>Plato</a:t>
            </a:r>
          </a:p>
          <a:p>
            <a:pPr algn="ctr">
              <a:buFont typeface="Arial" pitchFamily="34" charset="0"/>
              <a:buChar char="•"/>
            </a:pPr>
            <a:r>
              <a:rPr lang="en-US" sz="5400" dirty="0" smtClean="0"/>
              <a:t>Aristotle</a:t>
            </a:r>
          </a:p>
          <a:p>
            <a:pPr algn="ctr">
              <a:buFont typeface="Arial" pitchFamily="34" charset="0"/>
              <a:buChar char="•"/>
            </a:pPr>
            <a:endParaRPr lang="en-US" sz="5400" dirty="0"/>
          </a:p>
        </p:txBody>
      </p:sp>
      <p:pic>
        <p:nvPicPr>
          <p:cNvPr id="4" name="Picture 3" descr="200px-Socrates_Louv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895600"/>
            <a:ext cx="25400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lat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200400"/>
            <a:ext cx="286254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00px-Aristotle_Altemps_Inv8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743200"/>
            <a:ext cx="250208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2971800"/>
            <a:ext cx="1828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Why things are </a:t>
            </a:r>
          </a:p>
          <a:p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wrong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5105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TRUTH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819400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ANALYSIS of the past and Reasoning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 Bon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86" y="1066800"/>
            <a:ext cx="3265714" cy="2438400"/>
          </a:xfrm>
          <a:prstGeom prst="rect">
            <a:avLst/>
          </a:prstGeom>
        </p:spPr>
      </p:pic>
      <p:pic>
        <p:nvPicPr>
          <p:cNvPr id="7" name="Picture 6" descr="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81200"/>
            <a:ext cx="3581400" cy="3581400"/>
          </a:xfrm>
          <a:prstGeom prst="rect">
            <a:avLst/>
          </a:prstGeom>
        </p:spPr>
      </p:pic>
      <p:pic>
        <p:nvPicPr>
          <p:cNvPr id="8" name="Picture 7" descr="edw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809091"/>
            <a:ext cx="2209800" cy="297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914400"/>
            <a:ext cx="5108448" cy="13716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Freestyle Script" pitchFamily="66" charset="0"/>
              </a:rPr>
              <a:t>White Hat </a:t>
            </a:r>
            <a:endParaRPr lang="en-US" sz="8800" dirty="0">
              <a:latin typeface="Freestyle Script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6324600" cy="388620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54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What ….. is available?</a:t>
            </a:r>
          </a:p>
          <a:p>
            <a:pPr algn="l">
              <a:buFont typeface="Arial" pitchFamily="34" charset="0"/>
              <a:buChar char="•"/>
            </a:pPr>
            <a:r>
              <a:rPr lang="en-US" sz="54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What …….. is needed ?</a:t>
            </a:r>
          </a:p>
          <a:p>
            <a:pPr algn="l">
              <a:buFont typeface="Arial" pitchFamily="34" charset="0"/>
              <a:buChar char="•"/>
            </a:pPr>
            <a:r>
              <a:rPr lang="en-US" sz="54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What …… is missing ?</a:t>
            </a:r>
          </a:p>
          <a:p>
            <a:pPr algn="l">
              <a:buFont typeface="Arial" pitchFamily="34" charset="0"/>
              <a:buChar char="•"/>
            </a:pPr>
            <a:r>
              <a:rPr lang="en-US" sz="54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How to get ….. ??</a:t>
            </a:r>
          </a:p>
          <a:p>
            <a:endParaRPr lang="en-US" dirty="0"/>
          </a:p>
        </p:txBody>
      </p:sp>
      <p:pic>
        <p:nvPicPr>
          <p:cNvPr id="6" name="Picture 5" descr="in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629840"/>
            <a:ext cx="2590800" cy="257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white ha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2104609" cy="143425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800000"/>
            </a:camera>
            <a:lightRig rig="threePt" dir="t"/>
          </a:scene3d>
        </p:spPr>
      </p:pic>
      <p:sp>
        <p:nvSpPr>
          <p:cNvPr id="8" name="Right Arrow 7"/>
          <p:cNvSpPr/>
          <p:nvPr/>
        </p:nvSpPr>
        <p:spPr>
          <a:xfrm>
            <a:off x="6629400" y="4343400"/>
            <a:ext cx="2133600" cy="685800"/>
          </a:xfrm>
          <a:prstGeom prst="rightArrow">
            <a:avLst/>
          </a:prstGeom>
          <a:solidFill>
            <a:schemeClr val="accent2"/>
          </a:solidFill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934200" y="5029200"/>
            <a:ext cx="2133600" cy="685800"/>
          </a:xfrm>
          <a:prstGeom prst="rightArrow">
            <a:avLst/>
          </a:prstGeom>
          <a:solidFill>
            <a:schemeClr val="accent2"/>
          </a:solidFill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0" y="36486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A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8559" y="5401270"/>
            <a:ext cx="598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B</a:t>
            </a:r>
            <a:endParaRPr lang="en-US" sz="3600" dirty="0"/>
          </a:p>
        </p:txBody>
      </p:sp>
      <p:sp>
        <p:nvSpPr>
          <p:cNvPr id="16" name="Oval 15"/>
          <p:cNvSpPr/>
          <p:nvPr/>
        </p:nvSpPr>
        <p:spPr>
          <a:xfrm>
            <a:off x="7162800" y="4724400"/>
            <a:ext cx="990600" cy="9906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xmlns:mc="http://schemas.openxmlformats.org/markup-compatibility/2006" xmlns:a14="http://schemas.microsoft.com/office/drawing/2010/main" val="000000" mc:Ignorable="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8" grpId="0" animBg="1"/>
      <p:bldP spid="11" grpId="0" animBg="1"/>
      <p:bldP spid="12" grpId="0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8400" y="990600"/>
            <a:ext cx="4038600" cy="13716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Freestyle Script" pitchFamily="66" charset="0"/>
              </a:rPr>
              <a:t>Red Hat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54696" cy="17526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60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Feelings 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60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Emotions</a:t>
            </a:r>
          </a:p>
        </p:txBody>
      </p:sp>
      <p:pic>
        <p:nvPicPr>
          <p:cNvPr id="6" name="Picture 5" descr="red ha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4800" y="762000"/>
            <a:ext cx="2209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8" name="Picture 7" descr="waa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7953" y="685800"/>
            <a:ext cx="2929847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isguis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124200"/>
            <a:ext cx="3416283" cy="2947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einstie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838200"/>
            <a:ext cx="4293217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  <p:pic>
        <p:nvPicPr>
          <p:cNvPr id="11" name="Picture 10" descr="heisenburg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1371600"/>
            <a:ext cx="3124200" cy="460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533400" y="1295400"/>
            <a:ext cx="3962400" cy="3657600"/>
          </a:xfrm>
          <a:prstGeom prst="line">
            <a:avLst/>
          </a:prstGeom>
          <a:ln w="63500" cmpd="sng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81000" y="1371600"/>
            <a:ext cx="4191000" cy="3581400"/>
          </a:xfrm>
          <a:prstGeom prst="line">
            <a:avLst/>
          </a:prstGeom>
          <a:ln w="5080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udge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895600"/>
            <a:ext cx="3687829" cy="3657600"/>
          </a:xfrm>
          <a:prstGeom prst="ellipse">
            <a:avLst/>
          </a:prstGeom>
          <a:ln w="63500" cap="rnd">
            <a:solidFill>
              <a:srgbClr xmlns:mc="http://schemas.openxmlformats.org/markup-compatibility/2006" xmlns:a14="http://schemas.microsoft.com/office/drawing/2010/main" val="333333" mc:Ignorable=""/>
            </a:solidFill>
          </a:ln>
          <a:effectLst>
            <a:outerShdw blurRad="381000" dist="292100" dir="5400000" sx="-80000" sy="-18000" rotWithShape="0">
              <a:srgbClr xmlns:mc="http://schemas.openxmlformats.org/markup-compatibility/2006" xmlns:a14="http://schemas.microsoft.com/office/drawing/2010/main" val="000000" mc:Ignorable="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xmlns:mc="http://schemas.openxmlformats.org/markup-compatibility/2006" xmlns:a14="http://schemas.microsoft.com/office/drawing/2010/main" val="333333" mc:Ignorable=""/>
            </a:contourClr>
          </a:sp3d>
        </p:spPr>
      </p:pic>
      <p:pic>
        <p:nvPicPr>
          <p:cNvPr id="10" name="Picture 9" descr="eth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124200"/>
            <a:ext cx="4095750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254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Freestyle Script" pitchFamily="66" charset="0"/>
              </a:rPr>
              <a:t>Black Hat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7854696" cy="17526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Caution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Risk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Difficulties</a:t>
            </a:r>
          </a:p>
        </p:txBody>
      </p:sp>
      <p:pic>
        <p:nvPicPr>
          <p:cNvPr id="6" name="Picture 5" descr="black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7200" y="9906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Jud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4490" y="533400"/>
            <a:ext cx="303571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and cuff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3127429"/>
            <a:ext cx="4038600" cy="3730571"/>
          </a:xfrm>
          <a:prstGeom prst="ellipse">
            <a:avLst/>
          </a:prstGeom>
          <a:ln w="63500" cap="rnd">
            <a:solidFill>
              <a:srgbClr xmlns:mc="http://schemas.openxmlformats.org/markup-compatibility/2006" xmlns:a14="http://schemas.microsoft.com/office/drawing/2010/main" val="333333" mc:Ignorable=""/>
            </a:solidFill>
          </a:ln>
          <a:effectLst>
            <a:outerShdw blurRad="381000" dist="292100" dir="5400000" sx="-80000" sy="-18000" rotWithShape="0">
              <a:srgbClr xmlns:mc="http://schemas.openxmlformats.org/markup-compatibility/2006" xmlns:a14="http://schemas.microsoft.com/office/drawing/2010/main" val="000000" mc:Ignorable="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xmlns:mc="http://schemas.openxmlformats.org/markup-compatibility/2006" xmlns:a14="http://schemas.microsoft.com/office/drawing/2010/main" val="333333" mc:Ignorable=""/>
            </a:contourClr>
          </a:sp3d>
        </p:spPr>
      </p:pic>
      <p:pic>
        <p:nvPicPr>
          <p:cNvPr id="12" name="Picture 11" descr="f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3352800"/>
            <a:ext cx="4495800" cy="2985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254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Freestyle Script" pitchFamily="66" charset="0"/>
              </a:rPr>
              <a:t>Yellow Hat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228536"/>
            <a:ext cx="8388096" cy="340086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50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Logical Positive</a:t>
            </a:r>
          </a:p>
          <a:p>
            <a:pPr algn="l">
              <a:buFont typeface="Arial" pitchFamily="34" charset="0"/>
              <a:buChar char="•"/>
            </a:pPr>
            <a:r>
              <a:rPr lang="en-US" sz="50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Benefits</a:t>
            </a:r>
          </a:p>
          <a:p>
            <a:pPr algn="l">
              <a:buFont typeface="Arial" pitchFamily="34" charset="0"/>
              <a:buChar char="•"/>
            </a:pPr>
            <a:r>
              <a:rPr lang="en-US" sz="50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omic Sans MS" pitchFamily="66" charset="0"/>
                <a:cs typeface="Times New Roman" pitchFamily="18" charset="0"/>
              </a:rPr>
              <a:t>Value sensitive</a:t>
            </a:r>
          </a:p>
          <a:p>
            <a:endParaRPr lang="en-US" dirty="0"/>
          </a:p>
        </p:txBody>
      </p:sp>
      <p:pic>
        <p:nvPicPr>
          <p:cNvPr id="6" name="Picture 5" descr="yellow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1468120" cy="1024269"/>
          </a:xfrm>
          <a:prstGeom prst="roundRect">
            <a:avLst>
              <a:gd name="adj" fmla="val 4167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76200" cap="sq">
            <a:solidFill>
              <a:srgbClr xmlns:mc="http://schemas.openxmlformats.org/markup-compatibility/2006" xmlns:a14="http://schemas.microsoft.com/office/drawing/2010/main" val="EAEAEA" mc:Ignorable="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>
              <a:rot lat="0" lon="0" rev="1800000"/>
            </a:camera>
            <a:lightRig rig="threePt" dir="t">
              <a:rot lat="0" lon="0" rev="2700000"/>
            </a:lightRig>
          </a:scene3d>
          <a:sp3d contourW="6350">
            <a:bevelT h="38100"/>
            <a:contourClr>
              <a:srgbClr xmlns:mc="http://schemas.openxmlformats.org/markup-compatibility/2006" xmlns:a14="http://schemas.microsoft.com/office/drawing/2010/main" val="C0C0C0" mc:Ignorable=""/>
            </a:contourClr>
          </a:sp3d>
        </p:spPr>
      </p:pic>
      <p:pic>
        <p:nvPicPr>
          <p:cNvPr id="7" name="Picture 6" descr="vau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838200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look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7196" y="3048000"/>
            <a:ext cx="3333404" cy="2957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254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  <p:pic>
        <p:nvPicPr>
          <p:cNvPr id="8" name="Picture 7" descr="diggic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9944" y="3048000"/>
            <a:ext cx="3971656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254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801</TotalTime>
  <Words>134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Think about Thinking</vt:lpstr>
      <vt:lpstr>PowerPoint Presentation</vt:lpstr>
      <vt:lpstr>PowerPoint Presentation</vt:lpstr>
      <vt:lpstr>Thinking  300 BC</vt:lpstr>
      <vt:lpstr>PowerPoint Presentation</vt:lpstr>
      <vt:lpstr>White Hat </vt:lpstr>
      <vt:lpstr>Red Hat </vt:lpstr>
      <vt:lpstr>Black Hat</vt:lpstr>
      <vt:lpstr>Yellow Hat</vt:lpstr>
      <vt:lpstr>Green Hat</vt:lpstr>
      <vt:lpstr>Blue Hat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 and the way to innovation</dc:title>
  <dc:creator> </dc:creator>
  <cp:lastModifiedBy>Mohamed</cp:lastModifiedBy>
  <cp:revision>61</cp:revision>
  <dcterms:created xsi:type="dcterms:W3CDTF">2010-09-03T21:17:08Z</dcterms:created>
  <dcterms:modified xsi:type="dcterms:W3CDTF">2010-09-04T12:15:37Z</dcterms:modified>
</cp:coreProperties>
</file>